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19"/>
  </p:notesMasterIdLst>
  <p:handoutMasterIdLst>
    <p:handoutMasterId r:id="rId20"/>
  </p:handoutMasterIdLst>
  <p:sldIdLst>
    <p:sldId id="2147480101" r:id="rId5"/>
    <p:sldId id="2147480123" r:id="rId6"/>
    <p:sldId id="2147480109" r:id="rId7"/>
    <p:sldId id="2147479983" r:id="rId8"/>
    <p:sldId id="2147480124" r:id="rId9"/>
    <p:sldId id="2147480121" r:id="rId10"/>
    <p:sldId id="2147480125" r:id="rId11"/>
    <p:sldId id="2147480129" r:id="rId12"/>
    <p:sldId id="2147480108" r:id="rId13"/>
    <p:sldId id="2147480130" r:id="rId14"/>
    <p:sldId id="2147480126" r:id="rId15"/>
    <p:sldId id="2147480118" r:id="rId16"/>
    <p:sldId id="2147480055" r:id="rId17"/>
    <p:sldId id="2147480128" r:id="rId18"/>
  </p:sldIdLst>
  <p:sldSz cx="12192000" cy="6858000"/>
  <p:notesSz cx="6858000" cy="9144000"/>
  <p:embeddedFontLst>
    <p:embeddedFont>
      <p:font typeface="Cascadia Code" panose="020B0609020000020004" pitchFamily="49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ExtraBold" panose="020B0906030804020204" pitchFamily="34" charset="0"/>
      <p:bold r:id="rId29"/>
      <p:italic r:id="rId30"/>
      <p:boldItalic r:id="rId31"/>
    </p:embeddedFont>
    <p:embeddedFont>
      <p:font typeface="Segoe Sans Text" pitchFamily="2" charset="0"/>
      <p:regular r:id="rId32"/>
      <p:bold r:id="rId33"/>
    </p:embeddedFont>
    <p:embeddedFont>
      <p:font typeface="Segoe Sans Text ExtraBold" pitchFamily="2" charset="0"/>
      <p:bold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63421D-4321-9136-2CF8-BA861CB3CFB1}" name="Kassi Coronado (24 Seven LLC)" initials="KC" userId="S::v-kcoronado@microsoft.com::cd33be6b-f911-4a28-b933-ff482ff39df5" providerId="AD"/>
  <p188:author id="{FC935A45-66CB-9E4B-9E52-96F39A49F272}" name="Vega, Andrea" initials="VA" userId="S::avega_aquent.com#ext#@microsoft.onmicrosoft.com::8f5454d2-9ac1-4af3-8ec9-3aa518324a31" providerId="AD"/>
  <p188:author id="{CC33D747-781C-630E-E85C-AAD89A814E8C}" name="Leandra Thorne (AQUENT LLC)" initials="" userId="S::v-lthorne@microsoft.com::e27b9184-cf58-4272-b161-6af4edbe7f1e" providerId="AD"/>
  <p188:author id="{C34BCEA6-9E00-2E81-8DF9-1754802D1AB5}" name="Luke Reardon (Spur Reply LLC)" initials="LR" userId="S::v-lukreardon@microsoft.com::78872b29-80a1-4d1c-8370-1e71cbfb1f56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2A1E8"/>
    <a:srgbClr val="C914BA"/>
    <a:srgbClr val="B01EC5"/>
    <a:srgbClr val="403BDF"/>
    <a:srgbClr val="8D28CF"/>
    <a:srgbClr val="C316BA"/>
    <a:srgbClr val="9D25CA"/>
    <a:srgbClr val="8A19C2"/>
    <a:srgbClr val="662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2238" y="-2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commentAuthors" Target="commentAuthor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11/23/2024 7:19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11/23/2024 7:19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11/23/2024 7:19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9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purple background&#10;&#10;Description automatically generated">
            <a:extLst>
              <a:ext uri="{FF2B5EF4-FFF2-40B4-BE49-F238E27FC236}">
                <a16:creationId xmlns:a16="http://schemas.microsoft.com/office/drawing/2014/main" id="{9EC24759-7464-C6B7-9792-89C064184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2029789"/>
            <a:ext cx="12199747" cy="482639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C041-532F-F43B-E56A-D11D70FAF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D7AE4CB-4BC7-3659-5E28-0484F77A1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6AA99-1297-12FD-081B-24CFF550E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8DE64F1-DF22-E589-8C11-ACD55B9D7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45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57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78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43DD3C-EF39-7D63-6E80-000308716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7C40130-58B8-AAEF-0A32-6EC8DAE77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34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2731B-8354-7EF5-645C-6A15D1B14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620E8-F1EC-5C81-27C7-D07C4CC88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8B521DC-FCFC-AA5C-BB30-40A68EF5B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8" y="2225047"/>
            <a:ext cx="4448427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2" y="3405030"/>
            <a:ext cx="5046645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992966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5" y="2814514"/>
            <a:ext cx="3923723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25000">
                <a:schemeClr val="accent2"/>
              </a:gs>
              <a:gs pos="63000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8" y="3995552"/>
            <a:ext cx="2837179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76EA7-55DD-7A4E-0E59-9006E89A8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952D33F-DC45-A4BA-37E7-8124B975E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412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713C9-B45C-A1D1-2680-F6C4780CA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ED0F27B-6FD7-DAAB-45DB-AC3D37480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6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gradFill flip="none" rotWithShape="1">
          <a:gsLst>
            <a:gs pos="85000">
              <a:schemeClr val="bg1"/>
            </a:gs>
            <a:gs pos="70000">
              <a:schemeClr val="bg1"/>
            </a:gs>
            <a:gs pos="40000">
              <a:srgbClr val="9C89E7"/>
            </a:gs>
            <a:gs pos="32000">
              <a:srgbClr val="7F66E0"/>
            </a:gs>
            <a:gs pos="19000">
              <a:srgbClr val="6546D9"/>
            </a:gs>
            <a:gs pos="47000">
              <a:srgbClr val="CEC4F3"/>
            </a:gs>
            <a:gs pos="13000">
              <a:srgbClr val="5633D5"/>
            </a:gs>
            <a:gs pos="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robot in space&#10;&#10;Description automatically generated">
            <a:extLst>
              <a:ext uri="{FF2B5EF4-FFF2-40B4-BE49-F238E27FC236}">
                <a16:creationId xmlns:a16="http://schemas.microsoft.com/office/drawing/2014/main" id="{9BABC30B-38E4-657A-DE90-64F92FF3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19" y="-10708"/>
            <a:ext cx="12211034" cy="6868707"/>
          </a:xfrm>
          <a:prstGeom prst="rect">
            <a:avLst/>
          </a:prstGeom>
          <a:noFill/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353385" y="3364187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100519" y="3364187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7390221" y="2977720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5764" y="385885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486999" y="306870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5764" y="4375750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4137738" y="2977720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7491" y="385885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4228726" y="306870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7491" y="4375750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6714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8371912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ed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C8529-E697-C779-911F-2EAE00ABD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ECFAA84-EEA6-8DBB-7C4D-C94FCA523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1463520"/>
            <a:ext cx="7307582" cy="1263966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3EE21699-2E7B-D11E-CB54-C8DE57873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3013350"/>
            <a:ext cx="7307582" cy="331770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3" name="Rounded Rectangle 2">
            <a:extLst>
              <a:ext uri="{FF2B5EF4-FFF2-40B4-BE49-F238E27FC236}">
                <a16:creationId xmlns:a16="http://schemas.microsoft.com/office/drawing/2014/main" id="{61E8D7CC-F04F-3221-C8E7-BAA5D73B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4367983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FEB3664-78E6-0581-0128-912A24E5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3381738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3FC8617E-9EA2-8C56-BF9F-C0DE064C0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5334634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897" y="3550865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4719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002ECEE-477F-7C0F-7637-F359AC1556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8491" y="3547419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1687FED-80AC-D2C2-5F10-C3866BA17C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9567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8F7E301-3241-A793-8E50-0C46BA58C6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0540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E4F3366-E466-F280-A01F-D4CD51F17A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19263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D9F10BBD-64C7-7999-4540-62B34083C4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0235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84CBE9D3-8223-8676-BFED-E7F20A86AC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73897" y="454120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9F47264A-C292-DDE5-5B8A-C03D1828EB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73897" y="551238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6059E30-1AE7-8000-A01F-AF05F6CCA3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58491" y="4531561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8CDFCB61-9790-C554-CED4-EFD4BC843F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58491" y="5500205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95FA03A-4709-09EB-3EF7-5E45713435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4719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9BC2615-95A0-0D90-64E4-934D87DFCB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567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AD44E6B-2226-267A-C1B7-AC481D3768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0540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F89A978-BB55-928A-3D50-E33229CCE8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9263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CA598A1-BB42-FC51-A835-57B109B2B6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10235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31755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CE14285C-CEF9-206F-D327-EC97E6888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2227"/>
            <a:ext cx="12191999" cy="482639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0" y="0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719478DA-0DD7-5CE3-C2F1-F5D2C8A2D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924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91593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 side by s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E3974D-648B-CEC0-DAC9-9434567BF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5056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76B0520-106B-C90B-EA7C-6CDA24D27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9620" y="0"/>
            <a:ext cx="4448436" cy="3840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19" y="2309810"/>
            <a:ext cx="3588023" cy="1107996"/>
          </a:xfrm>
        </p:spPr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588023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9504" y="2019300"/>
            <a:ext cx="6899884" cy="0"/>
          </a:xfrm>
          <a:prstGeom prst="line">
            <a:avLst/>
          </a:prstGeom>
          <a:ln w="38100" cap="rnd">
            <a:gradFill>
              <a:gsLst>
                <a:gs pos="100000">
                  <a:schemeClr val="accent2"/>
                </a:gs>
                <a:gs pos="11000">
                  <a:schemeClr val="accent1"/>
                </a:gs>
              </a:gsLst>
              <a:lin ang="3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05FA33-9ECE-89D3-0FF6-8A6666DF2B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504" y="2350840"/>
            <a:ext cx="4669961" cy="1107996"/>
          </a:xfrm>
        </p:spPr>
        <p:txBody>
          <a:bodyPr anchor="t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1925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5A47A8-2169-3B79-8B20-64EF77DA2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AFC7090-85B0-2F63-6B34-67B6D4F7B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40C042-CC91-F47A-3F2F-15158DFA2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8" name="Picture 1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A3B521F-027C-87FA-446D-515F0F0A6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956286-1F73-55E9-EE86-37DB3DEEA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5915901-ECDB-4EF4-A1CE-7C0BC1835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1035" y="3601532"/>
            <a:ext cx="0" cy="420453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21385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8D28CF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15385" y="3601532"/>
            <a:ext cx="0" cy="420453"/>
          </a:xfrm>
          <a:prstGeom prst="line">
            <a:avLst/>
          </a:prstGeom>
          <a:ln w="38100">
            <a:gradFill>
              <a:gsLst>
                <a:gs pos="0">
                  <a:srgbClr val="B01EC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5997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C914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263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5671F1-8A09-40EC-4D54-B982D926EC96}"/>
              </a:ext>
            </a:extLst>
          </p:cNvPr>
          <p:cNvSpPr/>
          <p:nvPr userDrawn="1"/>
        </p:nvSpPr>
        <p:spPr bwMode="auto">
          <a:xfrm>
            <a:off x="615698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9BC68-C6B8-D565-0748-28A968730E80}"/>
              </a:ext>
            </a:extLst>
          </p:cNvPr>
          <p:cNvSpPr/>
          <p:nvPr userDrawn="1"/>
        </p:nvSpPr>
        <p:spPr bwMode="auto">
          <a:xfrm>
            <a:off x="3362983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ADFA63-F307-3FDB-6B54-2A0F899E8837}"/>
              </a:ext>
            </a:extLst>
          </p:cNvPr>
          <p:cNvSpPr/>
          <p:nvPr userDrawn="1"/>
        </p:nvSpPr>
        <p:spPr bwMode="auto">
          <a:xfrm>
            <a:off x="8957595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6" grpId="0" animBg="1"/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45E06-51A3-E060-6B22-CEC57F659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1B409D9-E895-BDB4-8849-C1D396AE7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4333" y="1779608"/>
            <a:ext cx="0" cy="661840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9D25C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C316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1488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07758F-21F8-E400-CC05-3A31A541E844}"/>
              </a:ext>
            </a:extLst>
          </p:cNvPr>
          <p:cNvSpPr/>
          <p:nvPr userDrawn="1"/>
        </p:nvSpPr>
        <p:spPr bwMode="auto">
          <a:xfrm>
            <a:off x="4473920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8B7DA2-3202-0F32-94B6-7D5589B91681}"/>
              </a:ext>
            </a:extLst>
          </p:cNvPr>
          <p:cNvSpPr/>
          <p:nvPr userDrawn="1"/>
        </p:nvSpPr>
        <p:spPr bwMode="auto">
          <a:xfrm>
            <a:off x="8401343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C9259-A640-B1D4-1765-123B9C6C8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7789CAA-6273-7DA9-120D-03D4DFDF4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87600A-7F4D-2BE2-D906-E2BD322A812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238055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F51DDD-B21D-3515-DB4F-76896FD7A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83212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252EB1F-4DF1-3AB1-1380-402B3B6EE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D2C26F-820C-FF4F-F80D-E6DDEC8776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38443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ED0A8-5272-42EA-6805-B8390E361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0AE62-0ED5-F3BC-7F78-FBBECB925BC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60527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82A6D5-A981-23F6-2D5B-77818772E1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1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filmstrip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3BAD4-E2BA-089E-7EFA-AFAF4B199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B64663-6E91-0B31-A84B-BB9FA049D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078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0606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6514B-0157-5C0F-848E-AD2F01700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8ACD423A-5E53-D87A-0354-F8207EF4E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B3BCB5BD-1B12-21A8-C6B6-2A57106BDB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100" y="0"/>
            <a:ext cx="52699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3" descr="A purple ball on a purple ball on a clear bar&#10;&#10;Description automatically generated with medium confidence">
            <a:extLst>
              <a:ext uri="{FF2B5EF4-FFF2-40B4-BE49-F238E27FC236}">
                <a16:creationId xmlns:a16="http://schemas.microsoft.com/office/drawing/2014/main" id="{6D2976F6-ACFD-86C8-D54A-5D6006ED7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3957639" y="-1"/>
            <a:ext cx="8234362" cy="5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lock 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9696F-B55A-B67B-F199-23FB12BCD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B96054D-C752-A3F3-9BA2-32CB9F1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BEC6A-EDEA-06B5-C669-F57ED969C4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11DFDFA-44E1-8979-00DD-CFA89173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57938" y="1675158"/>
            <a:ext cx="3799841" cy="363129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958941" y="1778698"/>
            <a:ext cx="3597835" cy="3424216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8" name="Picture 7" descr="A black and purple rectangle&#10;&#10;Description automatically generated">
            <a:extLst>
              <a:ext uri="{FF2B5EF4-FFF2-40B4-BE49-F238E27FC236}">
                <a16:creationId xmlns:a16="http://schemas.microsoft.com/office/drawing/2014/main" id="{090A45EB-2D4F-8298-AA38-E1C56B8D65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776" y="1388018"/>
            <a:ext cx="379674" cy="379674"/>
          </a:xfrm>
          <a:prstGeom prst="rect">
            <a:avLst/>
          </a:prstGeom>
        </p:spPr>
      </p:pic>
      <p:pic>
        <p:nvPicPr>
          <p:cNvPr id="9" name="Picture 8" descr="A black and purple corner&#10;&#10;Description automatically generated">
            <a:extLst>
              <a:ext uri="{FF2B5EF4-FFF2-40B4-BE49-F238E27FC236}">
                <a16:creationId xmlns:a16="http://schemas.microsoft.com/office/drawing/2014/main" id="{49CCE1B5-475F-A70F-53A8-CF2FEDC9D9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51" y="5195684"/>
            <a:ext cx="379674" cy="3796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3562E1F-7287-9D29-F0B9-BB225A553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3013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6FBDDF7-5CE2-295C-C243-A289DC507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013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01673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round images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D2B24-D767-6A81-7A3A-4EB5DC071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A6876A5-0709-64A8-7027-5F1091C34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029985C-3AFB-F587-A7DB-738DEF58E4E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3485661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07DA10-5502-3891-9D9E-89EEDD82F5F3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6387122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49B88A-2F2C-C227-EDED-DECE8A82FDD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9288584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624F15-6CD7-3E67-AC30-FF4C14934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7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5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ADBFE-C736-3C63-F2B0-0E8749F1A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27967B5-D35D-AACF-06A4-0E42E5CF7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642947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D7969A-8773-9EDF-DC92-BA9D58D551B5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2899508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7A879F-00F3-4924-BB38-7BFCD8D11923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ltGray">
          <a:xfrm>
            <a:off x="5226539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8E3DAE-9F49-F1CB-B401-ABA19A65E4C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541847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14182EE-8ADB-21BC-4705-6FDE85A7D5C5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ltGray">
          <a:xfrm>
            <a:off x="9863016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21F7F2-283D-1D39-FFE5-F8F20679E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320606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29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C776D-0B0A-055D-CA70-40BDA2B77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51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A869C8B-6D1C-5F72-5874-6EF0B4162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1A77B2-A988-B9A1-DE55-3FD25E9F57D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7102333" y="1853587"/>
            <a:ext cx="3760469" cy="376047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190500" dir="4200000" sx="90000" sy="9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CD966E-E41B-2292-2FDD-5ECBF89BE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B9A43D5-2208-00A3-5F39-11C96AAF86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Speaker name or subtitle text </a:t>
            </a:r>
          </a:p>
        </p:txBody>
      </p:sp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4907D-6DD7-6323-8BB1-B46C3FDC3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32038-5440-10A1-12BB-F4C5C374D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7D5364E-259D-F681-CD2A-1CF0525CA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F059447-B210-BD67-21A3-BFC886D5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3397" y="1638661"/>
            <a:ext cx="6014226" cy="3481948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AF843BC-20B5-FE0F-AA13-29B399C600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729653"/>
            <a:ext cx="450957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823F54-8810-FC6F-10F7-C7461A4C5C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3250579"/>
            <a:ext cx="4509576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41C9ED-F35D-FD6C-0995-1FD66FF8F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1222577"/>
            <a:ext cx="4523099" cy="12736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8FF79EA-382F-2621-818D-D9C5A4D25B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54273" y="1753155"/>
            <a:ext cx="5772478" cy="325295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CA0498-299E-E23F-C85B-C56B1CFF53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218" y="521826"/>
            <a:ext cx="2291061" cy="308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88900" dist="25400" dir="2820000" algn="tl" rotWithShape="0">
              <a:schemeClr val="accent2">
                <a:lumMod val="50000"/>
                <a:alpha val="29000"/>
              </a:scheme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US" sz="1100" b="1" i="0" u="none" strike="noStrike" kern="0" cap="none" normalizeH="0" dirty="0" smtClean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>
              <a:defRPr lang="en-US" sz="1765" dirty="0" smtClean="0">
                <a:solidFill>
                  <a:schemeClr val="lt1"/>
                </a:solidFill>
              </a:defRPr>
            </a:lvl2pPr>
            <a:lvl3pPr>
              <a:defRPr lang="en-US" sz="1765" dirty="0" smtClean="0">
                <a:solidFill>
                  <a:schemeClr val="lt1"/>
                </a:solidFill>
              </a:defRPr>
            </a:lvl3pPr>
            <a:lvl4pPr>
              <a:defRPr lang="en-US" sz="1765" dirty="0" smtClean="0">
                <a:solidFill>
                  <a:schemeClr val="lt1"/>
                </a:solidFill>
              </a:defRPr>
            </a:lvl4pPr>
            <a:lvl5pPr>
              <a:defRPr lang="en-US" sz="1765" dirty="0">
                <a:solidFill>
                  <a:schemeClr val="lt1"/>
                </a:solidFill>
              </a:defRPr>
            </a:lvl5pPr>
          </a:lstStyle>
          <a:p>
            <a:pPr marL="228600" lvl="0" indent="-228600" algn="ctr" defTabSz="914400" fontAlgn="base">
              <a:spcBef>
                <a:spcPct val="0"/>
              </a:spcBef>
              <a:spcAft>
                <a:spcPct val="0"/>
              </a:spcAft>
              <a:buSzTx/>
            </a:pPr>
            <a:r>
              <a:rPr lang="en-US"/>
              <a:t>CLICK TO EDIT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1D41955-126D-C84A-895E-0357B5BBB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677" y="6114402"/>
            <a:ext cx="5212080" cy="215444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1400">
                <a:ln w="31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731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65BF870-B25E-7539-7720-A19DEC6C8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9213" y="1334145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</p:spTree>
    <p:extLst>
      <p:ext uri="{BB962C8B-B14F-4D97-AF65-F5344CB8AC3E}">
        <p14:creationId xmlns:p14="http://schemas.microsoft.com/office/powerpoint/2010/main" val="2626417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0939258A-475F-CAC6-C582-986415207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" y="-2853"/>
            <a:ext cx="12191999" cy="4826390"/>
          </a:xfrm>
          <a:prstGeom prst="rect">
            <a:avLst/>
          </a:prstGeom>
        </p:spPr>
      </p:pic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DD42DDB6-CAF9-638A-5D04-947163719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27"/>
            <a:ext cx="12191999" cy="48263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923681-0700-8C7C-10F7-A0037F9B66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F5A6984-8449-AD7E-11F1-E1F26A9D8B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75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9895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9895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9895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9895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9895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9895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9895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9895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7005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7005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7005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7005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005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7005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005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005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1500429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68758" y="1789432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68758" y="2101891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2674457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68758" y="2963460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68758" y="3275919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3848485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68758" y="4137488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68758" y="4449947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796451" y="5026121"/>
            <a:ext cx="6650204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68758" y="5315124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68758" y="5627583"/>
            <a:ext cx="4340920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34859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nk rectangular shapes on a white background&#10;&#10;Description automatically generated">
            <a:extLst>
              <a:ext uri="{FF2B5EF4-FFF2-40B4-BE49-F238E27FC236}">
                <a16:creationId xmlns:a16="http://schemas.microsoft.com/office/drawing/2014/main" id="{15F754F9-8A2A-16BE-1353-2C4ADBA5E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7E176E-60E8-AED6-6B8D-93B57588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D8912-9187-5EEA-19B6-CEB9AF11F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632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0138C-F541-5BBE-1F85-E688F4662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0EF5503-575B-56FD-2CA7-F5DBFA9B4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F0424C-48A9-8B09-727F-30574CCFE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66447BE-9476-255B-4FFB-3DDDBA897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5B4FF8F-EFC4-C19F-406D-F0A8D5EB62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7B4A-6285-5C6B-2AA2-43757897B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2216755-9813-B4D6-D66A-3596E646A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088BBF-4792-529A-A89D-A73C09ED60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149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987E6-4688-3DA3-1F56-801875A32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5149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1492A8D-29D7-B504-FD49-4F7523B3C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344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F3A3E1-E601-B30C-ABE8-0A5B77F2E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44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25299F3-DA16-6AD8-47C9-4D4C691F56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752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74BC5F-6B05-3F0A-0D87-9703F41566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2752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67BC4F3-1F5B-F3A1-E29C-79622C477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2063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CFB04-EC53-24C4-D2CE-267F714AFB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063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678AE73-D83F-6313-F84E-B8D6EAF778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677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0D44531-38E1-7335-1A44-8F43E67C5B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0677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9ED5611-56B0-0572-0A7B-8FCB86D74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5149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DEA8AF9-8C45-72A6-6103-528D72F1E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5149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B3B99AE-D52B-AF00-AF79-8896C845C0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0344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88373B-A64C-0B49-C96C-88172D67D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0344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000C482-9327-BE2E-10CB-0B4BF8CF43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752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5E38B9A-02CD-1B7D-74C0-768E5BE64F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752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B7C4EB-4250-D78B-44DA-33C1120922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2063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C2AEE2-B192-56A1-0938-92B3F8A5BC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42063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</p:spTree>
    <p:extLst>
      <p:ext uri="{BB962C8B-B14F-4D97-AF65-F5344CB8AC3E}">
        <p14:creationId xmlns:p14="http://schemas.microsoft.com/office/powerpoint/2010/main" val="1973134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048549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7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1" r:id="rId1"/>
    <p:sldLayoutId id="2147485747" r:id="rId2"/>
    <p:sldLayoutId id="2147485736" r:id="rId3"/>
    <p:sldLayoutId id="2147485753" r:id="rId4"/>
    <p:sldLayoutId id="2147485670" r:id="rId5"/>
    <p:sldLayoutId id="2147485625" r:id="rId6"/>
    <p:sldLayoutId id="2147485656" r:id="rId7"/>
    <p:sldLayoutId id="2147485726" r:id="rId8"/>
    <p:sldLayoutId id="2147485732" r:id="rId9"/>
    <p:sldLayoutId id="2147485594" r:id="rId10"/>
    <p:sldLayoutId id="2147485708" r:id="rId11"/>
    <p:sldLayoutId id="2147485707" r:id="rId12"/>
    <p:sldLayoutId id="2147485576" r:id="rId13"/>
    <p:sldLayoutId id="2147485578" r:id="rId14"/>
    <p:sldLayoutId id="2147485756" r:id="rId15"/>
    <p:sldLayoutId id="2147485566" r:id="rId16"/>
    <p:sldLayoutId id="2147485647" r:id="rId17"/>
    <p:sldLayoutId id="2147485569" r:id="rId18"/>
    <p:sldLayoutId id="2147485727" r:id="rId19"/>
    <p:sldLayoutId id="2147485729" r:id="rId20"/>
    <p:sldLayoutId id="2147485733" r:id="rId21"/>
    <p:sldLayoutId id="2147485572" r:id="rId22"/>
    <p:sldLayoutId id="2147485764" r:id="rId23"/>
    <p:sldLayoutId id="2147485763" r:id="rId24"/>
    <p:sldLayoutId id="2147485695" r:id="rId25"/>
    <p:sldLayoutId id="2147485586" r:id="rId26"/>
    <p:sldLayoutId id="2147485706" r:id="rId27"/>
    <p:sldLayoutId id="2147485754" r:id="rId28"/>
    <p:sldLayoutId id="2147485650" r:id="rId29"/>
    <p:sldLayoutId id="2147485759" r:id="rId30"/>
    <p:sldLayoutId id="2147485534" r:id="rId31"/>
    <p:sldLayoutId id="2147485590" r:id="rId32"/>
    <p:sldLayoutId id="2147485582" r:id="rId33"/>
    <p:sldLayoutId id="2147485718" r:id="rId34"/>
    <p:sldLayoutId id="2147485598" r:id="rId35"/>
    <p:sldLayoutId id="2147485597" r:id="rId36"/>
    <p:sldLayoutId id="2147485538" r:id="rId37"/>
    <p:sldLayoutId id="2147485539" r:id="rId38"/>
    <p:sldLayoutId id="2147485541" r:id="rId39"/>
    <p:sldLayoutId id="2147485716" r:id="rId40"/>
    <p:sldLayoutId id="2147485546" r:id="rId41"/>
    <p:sldLayoutId id="2147485547" r:id="rId42"/>
    <p:sldLayoutId id="2147485504" r:id="rId43"/>
    <p:sldLayoutId id="2147485730" r:id="rId44"/>
    <p:sldLayoutId id="2147485698" r:id="rId45"/>
    <p:sldLayoutId id="2147485661" r:id="rId46"/>
    <p:sldLayoutId id="2147485556" r:id="rId47"/>
    <p:sldLayoutId id="2147485639" r:id="rId48"/>
    <p:sldLayoutId id="2147485762" r:id="rId49"/>
    <p:sldLayoutId id="2147485600" r:id="rId50"/>
    <p:sldLayoutId id="2147485463" r:id="rId51"/>
    <p:sldLayoutId id="2147485761" r:id="rId52"/>
    <p:sldLayoutId id="2147485655" r:id="rId53"/>
    <p:sldLayoutId id="2147485760" r:id="rId54"/>
    <p:sldLayoutId id="2147485638" r:id="rId5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programming-guide/classes-and-structs/local-function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keywords/using-directive" TargetMode="Externa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apXYFS9YPQ&amp;list=PLdo4fOcmZ0oXeSG8BgCVru3zQtw_K4ANY&amp;index=4" TargetMode="External"/><Relationship Id="rId3" Type="http://schemas.openxmlformats.org/officeDocument/2006/relationships/hyperlink" Target="https://github.com/KathleenDollard/sample-patterns" TargetMode="External"/><Relationship Id="rId7" Type="http://schemas.openxmlformats.org/officeDocument/2006/relationships/hyperlink" Target="https://github.com/dotnet/roslyn" TargetMode="External"/><Relationship Id="rId2" Type="http://schemas.openxmlformats.org/officeDocument/2006/relationships/slideLayout" Target="../slideLayouts/slideLayout52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github.com/dotnet/csharplang" TargetMode="External"/><Relationship Id="rId5" Type="http://schemas.openxmlformats.org/officeDocument/2006/relationships/hyperlink" Target="https://learn.microsoft.com/dotnet/csharp/" TargetMode="External"/><Relationship Id="rId4" Type="http://schemas.openxmlformats.org/officeDocument/2006/relationships/hyperlink" Target="https://github.com/KathleenDollard/csharp-awesome" TargetMode="External"/><Relationship Id="rId9" Type="http://schemas.openxmlformats.org/officeDocument/2006/relationships/hyperlink" Target="https://www.youtube.com/watch?v=yuXw7oj0Bg0&amp;list=PLdo4fOcmZ0oXeSG8BgCVru3zQtw_K4ANY&amp;index=22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operators/patterns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language-reference/proposals/csharp-10.0/file-scoped-namespaces" TargetMode="Externa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otnet/csharp/language-reference/keywords/required" TargetMode="External"/><Relationship Id="rId2" Type="http://schemas.openxmlformats.org/officeDocument/2006/relationships/hyperlink" Target="https://learn.microsoft.com/dotnet/csharp/language-reference/keywords/init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programming-guide/strings/#string-escape-sequences" TargetMode="External"/><Relationship Id="rId2" Type="http://schemas.openxmlformats.org/officeDocument/2006/relationships/hyperlink" Target="https://learn.microsoft.com/dotnet/csharp/programming-guide/strings" TargetMode="Externa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builtin-types/record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whats-new/tutorials/primary-constructor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operators/collection-expressions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46DE-F4B3-E838-128A-A683F21B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597298" cy="961802"/>
          </a:xfrm>
        </p:spPr>
        <p:txBody>
          <a:bodyPr/>
          <a:lstStyle/>
          <a:p>
            <a:r>
              <a:rPr lang="en-US" sz="660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C# is awesome!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A171D-80C8-2BF0-4DB7-516B55749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609398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Effectively using today’s C#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Kathleen Dollard</a:t>
            </a:r>
          </a:p>
        </p:txBody>
      </p:sp>
      <p:pic>
        <p:nvPicPr>
          <p:cNvPr id="4" name="Picture 3" descr=".NET Logo">
            <a:extLst>
              <a:ext uri="{FF2B5EF4-FFF2-40B4-BE49-F238E27FC236}">
                <a16:creationId xmlns:a16="http://schemas.microsoft.com/office/drawing/2014/main" id="{A86E7C77-8190-2FAD-AB45-86A78DDD8F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791" y="5325083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866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85D1C-5972-E880-684B-F43E81411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DA2AC085-17BC-32B0-84A4-7BDE55AB42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8025" y="3706813"/>
            <a:ext cx="6300788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Local Functions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1B85CFE-E0D3-A180-2F37-BF0D76E2152C}"/>
              </a:ext>
            </a:extLst>
          </p:cNvPr>
          <p:cNvSpPr txBox="1">
            <a:spLocks/>
          </p:cNvSpPr>
          <p:nvPr/>
        </p:nvSpPr>
        <p:spPr>
          <a:xfrm>
            <a:off x="707668" y="4508096"/>
            <a:ext cx="7908794" cy="15388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2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 functions are visible only to the enclosing function.</a:t>
            </a:r>
          </a:p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 functions can use variables from the enclosing function, however this can create a closure. Passing parameters clarifies what values are used and ensures no closures.</a:t>
            </a:r>
          </a:p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dirty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static</a:t>
            </a: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local functions cannot use variables from the enclosing scope, which clarifies intent.</a:t>
            </a:r>
          </a:p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400" b="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(Part of the collection expression demo)</a:t>
            </a:r>
          </a:p>
        </p:txBody>
      </p:sp>
    </p:spTree>
    <p:extLst>
      <p:ext uri="{BB962C8B-B14F-4D97-AF65-F5344CB8AC3E}">
        <p14:creationId xmlns:p14="http://schemas.microsoft.com/office/powerpoint/2010/main" val="38845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C24C7612-1E60-14F7-C6C9-9B948101A4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45461" y="3176918"/>
            <a:ext cx="6301837" cy="6767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Using directives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D6E489C-7AF3-D467-5E15-ACB6DFE168B1}"/>
              </a:ext>
            </a:extLst>
          </p:cNvPr>
          <p:cNvSpPr txBox="1">
            <a:spLocks/>
          </p:cNvSpPr>
          <p:nvPr/>
        </p:nvSpPr>
        <p:spPr>
          <a:xfrm>
            <a:off x="1945461" y="4090587"/>
            <a:ext cx="6301836" cy="225557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b="0" dirty="0">
                <a:latin typeface="+mn-lt"/>
              </a:rPr>
              <a:t>Using aliases works with tuples! </a:t>
            </a:r>
          </a:p>
          <a:p>
            <a:pPr>
              <a:spcAft>
                <a:spcPts val="600"/>
              </a:spcAft>
            </a:pPr>
            <a:r>
              <a:rPr lang="en-US" sz="1400" b="0" dirty="0">
                <a:latin typeface="+mn-lt"/>
              </a:rPr>
              <a:t>Remove default global usings. You can add them in either the project file or a code file. </a:t>
            </a:r>
          </a:p>
          <a:p>
            <a:pPr>
              <a:spcAft>
                <a:spcPts val="600"/>
              </a:spcAft>
            </a:pPr>
            <a:r>
              <a:rPr lang="en-US" sz="1400" b="0" dirty="0">
                <a:latin typeface="+mn-lt"/>
              </a:rPr>
              <a:t>Check out that upper left glyph you never noticed before.</a:t>
            </a:r>
          </a:p>
          <a:p>
            <a:pPr>
              <a:spcAft>
                <a:spcPts val="600"/>
              </a:spcAft>
            </a:pPr>
            <a:endParaRPr lang="en-US" sz="1400" b="0" dirty="0">
              <a:latin typeface="+mn-lt"/>
            </a:endParaRPr>
          </a:p>
        </p:txBody>
      </p:sp>
      <p:grpSp>
        <p:nvGrpSpPr>
          <p:cNvPr id="11" name="Group 10" descr="Star with the word Bonus! in the center">
            <a:extLst>
              <a:ext uri="{FF2B5EF4-FFF2-40B4-BE49-F238E27FC236}">
                <a16:creationId xmlns:a16="http://schemas.microsoft.com/office/drawing/2014/main" id="{CFA81A8B-F285-5644-1B82-FE93D4C87453}"/>
              </a:ext>
            </a:extLst>
          </p:cNvPr>
          <p:cNvGrpSpPr/>
          <p:nvPr/>
        </p:nvGrpSpPr>
        <p:grpSpPr>
          <a:xfrm>
            <a:off x="6730638" y="-1365423"/>
            <a:ext cx="6664426" cy="6128877"/>
            <a:chOff x="-647084" y="1268361"/>
            <a:chExt cx="6664426" cy="6128877"/>
          </a:xfrm>
        </p:grpSpPr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4D5965A5-9D2B-AA6C-4359-206EF944539D}"/>
                </a:ext>
              </a:extLst>
            </p:cNvPr>
            <p:cNvSpPr/>
            <p:nvPr/>
          </p:nvSpPr>
          <p:spPr>
            <a:xfrm>
              <a:off x="-647084" y="1268361"/>
              <a:ext cx="6664426" cy="6128877"/>
            </a:xfrm>
            <a:prstGeom prst="star5">
              <a:avLst/>
            </a:prstGeom>
            <a:gradFill flip="none" rotWithShape="1">
              <a:gsLst>
                <a:gs pos="9000">
                  <a:schemeClr val="accent5">
                    <a:lumMod val="2000"/>
                    <a:lumOff val="98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162" cap="flat">
              <a:noFill/>
              <a:prstDash val="solid"/>
              <a:miter/>
            </a:ln>
            <a:effectLst>
              <a:softEdge rad="127000"/>
            </a:effectLst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568FFC-EA9F-8C8C-9C91-BDCCC90B4A4F}"/>
                </a:ext>
              </a:extLst>
            </p:cNvPr>
            <p:cNvSpPr txBox="1"/>
            <p:nvPr/>
          </p:nvSpPr>
          <p:spPr>
            <a:xfrm>
              <a:off x="1603610" y="4070555"/>
              <a:ext cx="2402902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5400" b="1">
                  <a:gradFill>
                    <a:gsLst>
                      <a:gs pos="30000">
                        <a:schemeClr val="accent1"/>
                      </a:gs>
                      <a:gs pos="100000">
                        <a:schemeClr val="accent2"/>
                      </a:gs>
                    </a:gsLst>
                    <a:lin ang="4200000" scaled="0"/>
                  </a:gradFill>
                  <a:latin typeface="Open Sans ExtraBold" panose="020B0606030504020204" pitchFamily="34" charset="0"/>
                  <a:ea typeface="Open Sans ExtraBold" panose="020B0606030504020204" pitchFamily="34" charset="0"/>
                  <a:cs typeface="Open Sans ExtraBold" panose="020B0606030504020204" pitchFamily="34" charset="0"/>
                </a:rPr>
                <a:t>Bonus!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8064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92B4-D2F9-D010-DB2D-6323FE88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4D01A-BD50-500D-320D-D2E423D40E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06543" y="1651756"/>
            <a:ext cx="5943600" cy="846386"/>
          </a:xfrm>
        </p:spPr>
        <p:txBody>
          <a:bodyPr anchor="t"/>
          <a:lstStyle/>
          <a:p>
            <a:r>
              <a:rPr lang="en-US" sz="1100" dirty="0" err="1"/>
              <a:t>KDollard</a:t>
            </a:r>
            <a:r>
              <a:rPr lang="en-US" sz="1100" dirty="0"/>
              <a:t> </a:t>
            </a:r>
            <a:r>
              <a:rPr lang="en-US" sz="11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Teams chat is a great way to get in touch</a:t>
            </a:r>
          </a:p>
          <a:p>
            <a:r>
              <a:rPr lang="en-US" sz="1100" b="0" dirty="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  <a:hlinkClick r:id="rId3"/>
              </a:rPr>
              <a:t>https://github.com/KathleenDollard/sample-patterns</a:t>
            </a:r>
            <a:r>
              <a:rPr lang="en-US" sz="1100" b="0" dirty="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</a:rPr>
              <a:t> </a:t>
            </a:r>
            <a:r>
              <a:rPr lang="en-US" sz="11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Toll calculator</a:t>
            </a:r>
          </a:p>
          <a:p>
            <a:r>
              <a:rPr lang="en-US" sz="1100" dirty="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  <a:hlinkClick r:id="rId4"/>
              </a:rPr>
              <a:t>https://github.com/KathleenDollard/csharp-awesome</a:t>
            </a:r>
            <a:r>
              <a:rPr lang="en-US" sz="1100" dirty="0">
                <a:solidFill>
                  <a:schemeClr val="tx1"/>
                </a:solidFill>
                <a:latin typeface="Segoe Sans Text ExtraBold" pitchFamily="2" charset="0"/>
                <a:ea typeface="Open Sans" panose="020B0606030504020204" pitchFamily="34" charset="0"/>
                <a:cs typeface="Segoe Sans Text ExtraBold" pitchFamily="2" charset="0"/>
              </a:rPr>
              <a:t> </a:t>
            </a:r>
            <a:r>
              <a:rPr lang="en-US" sz="11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Other demos</a:t>
            </a:r>
          </a:p>
          <a:p>
            <a:r>
              <a:rPr lang="en-US" sz="1100" b="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that the main branch contains the starting point, and the end point is a conference branch</a:t>
            </a:r>
          </a:p>
          <a:p>
            <a:endParaRPr lang="en-US" sz="11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532A0C-EFFE-3765-4F7F-51662778E9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06543" y="2910424"/>
            <a:ext cx="5943600" cy="169277"/>
          </a:xfrm>
        </p:spPr>
        <p:txBody>
          <a:bodyPr/>
          <a:lstStyle/>
          <a:p>
            <a:r>
              <a:rPr lang="en-US" sz="1100">
                <a:hlinkClick r:id="rId5"/>
              </a:rPr>
              <a:t>C# Guide - .NET managed language | Microsoft Learn</a:t>
            </a:r>
            <a:endParaRPr lang="en-US" sz="1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0AD27-E54B-5BFD-8CB3-DAAEF9FE75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06543" y="3138245"/>
            <a:ext cx="5372439" cy="338554"/>
          </a:xfrm>
        </p:spPr>
        <p:txBody>
          <a:bodyPr/>
          <a:lstStyle/>
          <a:p>
            <a:r>
              <a:rPr lang="en-US" sz="1100"/>
              <a:t>C# docs are great! They’re OSS so you can make comments and recommendation via links at the bottom of the page.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CE669-7727-9C81-B96C-B9FFB87D69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04761" y="3975269"/>
            <a:ext cx="5943600" cy="1015663"/>
          </a:xfrm>
        </p:spPr>
        <p:txBody>
          <a:bodyPr/>
          <a:lstStyle/>
          <a:p>
            <a:r>
              <a:rPr lang="en-US" sz="1100" dirty="0">
                <a:hlinkClick r:id="rId6"/>
              </a:rPr>
              <a:t>https://github.com/dotnet/csharplang</a:t>
            </a:r>
            <a:r>
              <a:rPr lang="en-US" sz="1100" dirty="0"/>
              <a:t> </a:t>
            </a:r>
            <a:r>
              <a:rPr lang="en-US" sz="1100" b="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we design C#. Look for proposals and meeting notes. Submit ideas as discussions.</a:t>
            </a:r>
          </a:p>
          <a:p>
            <a:r>
              <a:rPr lang="en-US" sz="1100" dirty="0">
                <a:hlinkClick r:id="rId7"/>
              </a:rPr>
              <a:t>https://github.com/dotnet/roslyn</a:t>
            </a:r>
            <a:r>
              <a:rPr lang="en-US" sz="1100" dirty="0"/>
              <a:t> </a:t>
            </a:r>
            <a:r>
              <a:rPr lang="en-US" sz="11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Where we build C#.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best place to file bugs and give feedback on features in development. Track our development on Feature Status page.</a:t>
            </a:r>
            <a:endParaRPr lang="en-US" sz="1100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E54976-135E-CABE-453C-A7993B5D7C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04761" y="5173274"/>
            <a:ext cx="5943600" cy="677108"/>
          </a:xfrm>
        </p:spPr>
        <p:txBody>
          <a:bodyPr/>
          <a:lstStyle/>
          <a:p>
            <a:r>
              <a:rPr lang="en-US" sz="1100" dirty="0"/>
              <a:t>.NET Conf on YouTube</a:t>
            </a:r>
          </a:p>
          <a:p>
            <a:r>
              <a:rPr lang="en-US" sz="1100" dirty="0"/>
              <a:t>      </a:t>
            </a:r>
            <a:r>
              <a:rPr lang="en-US" sz="1100" dirty="0">
                <a:hlinkClick r:id="rId8"/>
              </a:rPr>
              <a:t>C# 13</a:t>
            </a:r>
            <a:r>
              <a:rPr lang="en-US" sz="1100" dirty="0"/>
              <a:t> </a:t>
            </a:r>
            <a:r>
              <a:rPr lang="en-US" sz="11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Mads Torgersen and Dustin Campbell</a:t>
            </a:r>
          </a:p>
          <a:p>
            <a:r>
              <a:rPr lang="en-US" sz="1100" dirty="0"/>
              <a:t>      </a:t>
            </a:r>
            <a:r>
              <a:rPr lang="en-US" sz="1100" dirty="0">
                <a:hlinkClick r:id="rId9"/>
              </a:rPr>
              <a:t>C#’s best features you might not be using</a:t>
            </a:r>
            <a:r>
              <a:rPr lang="en-US" sz="1100" dirty="0"/>
              <a:t> </a:t>
            </a:r>
            <a:r>
              <a:rPr lang="en-US" sz="1100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Bill Wagner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0908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FAD8-DFE1-0C7E-A39B-ED0BD35E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17630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40AA94-C81A-1912-347B-F3C6A8B4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0F9E6472-72C4-8F90-D938-DA324575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487565"/>
            <a:ext cx="11018520" cy="615553"/>
          </a:xfrm>
        </p:spPr>
        <p:txBody>
          <a:bodyPr/>
          <a:lstStyle/>
          <a:p>
            <a:r>
              <a:rPr lang="en-US" dirty="0"/>
              <a:t>Other slide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695E5-2E37-3C30-CD76-1A1360F4D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71067" y="2399682"/>
            <a:ext cx="3249865" cy="1077218"/>
          </a:xfrm>
        </p:spPr>
        <p:txBody>
          <a:bodyPr/>
          <a:lstStyle/>
          <a:p>
            <a:r>
              <a:rPr lang="en-US"/>
              <a:t>Allow concise declaration of simple types and easily grow up to traditional constructors.</a:t>
            </a:r>
          </a:p>
          <a:p>
            <a:r>
              <a:rPr lang="en-US"/>
              <a:t>Can be used with class, struct, record class and record struct. Only records expose data as properties.</a:t>
            </a:r>
          </a:p>
        </p:txBody>
      </p:sp>
    </p:spTree>
    <p:extLst>
      <p:ext uri="{BB962C8B-B14F-4D97-AF65-F5344CB8AC3E}">
        <p14:creationId xmlns:p14="http://schemas.microsoft.com/office/powerpoint/2010/main" val="1368684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E5B52-0C69-32BF-D8E1-0D7DE93D5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0D729AF8-FF69-A25F-DE91-8C5DADC170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82850" y="2573338"/>
            <a:ext cx="3613150" cy="4921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Agenda</a:t>
            </a:r>
          </a:p>
        </p:txBody>
      </p:sp>
      <p:sp>
        <p:nvSpPr>
          <p:cNvPr id="69" name="Text Placeholder">
            <a:extLst>
              <a:ext uri="{FF2B5EF4-FFF2-40B4-BE49-F238E27FC236}">
                <a16:creationId xmlns:a16="http://schemas.microsoft.com/office/drawing/2014/main" id="{2BEF71B2-8E51-7535-E111-8209682DD64D}"/>
              </a:ext>
            </a:extLst>
          </p:cNvPr>
          <p:cNvSpPr txBox="1">
            <a:spLocks/>
          </p:cNvSpPr>
          <p:nvPr/>
        </p:nvSpPr>
        <p:spPr>
          <a:xfrm>
            <a:off x="5170098" y="1835041"/>
            <a:ext cx="3852990" cy="2271391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Pattern matching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 scoped namespaces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 and required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String literals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Primary constructors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Collection expressions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3404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AB24E8-C3B7-126F-8A69-8A32BC44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Pattern matching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C21F63-F8C1-BC9D-00C2-BA239A8D4F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3111" y="3008384"/>
            <a:ext cx="6382036" cy="553998"/>
          </a:xfrm>
        </p:spPr>
        <p:txBody>
          <a:bodyPr/>
          <a:lstStyle/>
          <a:p>
            <a:r>
              <a:rPr lang="en-US"/>
              <a:t>Patterns simplify your code and express your intent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06062-80A1-47D8-5F80-161DB8C01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3111" y="3694724"/>
            <a:ext cx="5922569" cy="430887"/>
          </a:xfrm>
        </p:spPr>
        <p:txBody>
          <a:bodyPr/>
          <a:lstStyle/>
          <a:p>
            <a:r>
              <a:rPr lang="en-US" sz="1400" dirty="0"/>
              <a:t>You’ll find ten kinds of patterns to explore at the link above.</a:t>
            </a:r>
          </a:p>
        </p:txBody>
      </p:sp>
    </p:spTree>
    <p:extLst>
      <p:ext uri="{BB962C8B-B14F-4D97-AF65-F5344CB8AC3E}">
        <p14:creationId xmlns:p14="http://schemas.microsoft.com/office/powerpoint/2010/main" val="15624873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8F5-87F4-D9BC-76F4-0D0F0702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2056480"/>
            <a:ext cx="4622646" cy="1231106"/>
          </a:xfrm>
        </p:spPr>
        <p:txBody>
          <a:bodyPr/>
          <a:lstStyle/>
          <a:p>
            <a:r>
              <a:rPr lang="en-US">
                <a:hlinkClick r:id="rId2"/>
              </a:rPr>
              <a:t>File scoped namespaces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FC48C-0588-762E-414B-204343895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5" y="3524149"/>
            <a:ext cx="6027073" cy="1077218"/>
          </a:xfrm>
        </p:spPr>
        <p:txBody>
          <a:bodyPr/>
          <a:lstStyle/>
          <a:p>
            <a:r>
              <a:rPr lang="en-US" sz="1400" dirty="0"/>
              <a:t>File scoped namespaces clean up your code because they remove an entire level of nesting.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There is an analyzer/fixer that can update your entire solution! Use that wisely, because it changes every line of code and can disrupt your repo.</a:t>
            </a:r>
          </a:p>
        </p:txBody>
      </p:sp>
    </p:spTree>
    <p:extLst>
      <p:ext uri="{BB962C8B-B14F-4D97-AF65-F5344CB8AC3E}">
        <p14:creationId xmlns:p14="http://schemas.microsoft.com/office/powerpoint/2010/main" val="38394904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915F-E0CA-C544-715F-E66D4A46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7C8075-CB75-EF39-66EA-64AEE09B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chemeClr val="tx1"/>
                </a:solidFill>
                <a:hlinkClick r:id="rId2"/>
              </a:rPr>
              <a:t>Init</a:t>
            </a:r>
            <a:r>
              <a:rPr lang="en-US" sz="4000">
                <a:solidFill>
                  <a:schemeClr val="tx1"/>
                </a:solidFill>
              </a:rPr>
              <a:t> and </a:t>
            </a:r>
            <a:r>
              <a:rPr lang="en-US" sz="4000">
                <a:solidFill>
                  <a:schemeClr val="tx1"/>
                </a:solidFill>
                <a:hlinkClick r:id="rId3"/>
              </a:rPr>
              <a:t>required</a:t>
            </a:r>
            <a:endParaRPr lang="en-US"/>
          </a:p>
        </p:txBody>
      </p:sp>
      <p:sp>
        <p:nvSpPr>
          <p:cNvPr id="18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249182" y="3123747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79A1F1-D3BB-9A16-A67D-56F3BCA70A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Init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0FA52-C071-A8BE-6EE4-3E0AC28F53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67491" y="4256175"/>
            <a:ext cx="2313432" cy="646331"/>
          </a:xfrm>
        </p:spPr>
        <p:txBody>
          <a:bodyPr/>
          <a:lstStyle/>
          <a:p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 can set values as part of object initialization, and in a constructor. </a:t>
            </a:r>
          </a:p>
        </p:txBody>
      </p:sp>
      <p:sp>
        <p:nvSpPr>
          <p:cNvPr id="19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7588988" y="308058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2B90D-7C69-A7D2-6F33-D931F8837D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Required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2BD46-4185-9FA8-EB01-F18A9EEF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25764" y="4256175"/>
            <a:ext cx="2313432" cy="646331"/>
          </a:xfrm>
        </p:spPr>
        <p:txBody>
          <a:bodyPr/>
          <a:lstStyle/>
          <a:p>
            <a:r>
              <a:rPr lang="en-US" sz="1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Marks properties that must be set via a constructor or during object initialization.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91283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D8ED-4924-6B3A-0F5E-B0D88A1F2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76899E6-680F-16CC-2D01-3798D1987C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37140" y="714369"/>
            <a:ext cx="5607937" cy="6278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Strings</a:t>
            </a:r>
            <a:endParaRPr kumimoji="0" lang="en-US" sz="4000" b="1" i="0" u="none" strike="noStrike" kern="1200" cap="none" spc="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012608-C3D8-8E1D-BA9B-37092564D4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Quoted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88C65-9612-F117-8CAC-AD979F831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646331"/>
          </a:xfrm>
        </p:spPr>
        <p:txBody>
          <a:bodyPr/>
          <a:lstStyle/>
          <a:p>
            <a:r>
              <a:rPr lang="en-US" sz="1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Quoted string literals 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are best suited for strings that fit on a single line and don't include any </a:t>
            </a:r>
            <a:r>
              <a:rPr lang="en-US" sz="1400" b="0" i="0" u="none" strike="noStrike" dirty="0">
                <a:effectLst/>
                <a:latin typeface="Segoe UI" panose="020B0502040204020203" pitchFamily="34" charset="0"/>
                <a:hlinkClick r:id="rId3"/>
              </a:rPr>
              <a:t>escape sequences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 </a:t>
            </a:r>
            <a:endParaRPr lang="en-US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1BD08-CF1B-DD98-4298-332FACA0A1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Interpolated strings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D3FDF-77C6-C904-329C-859AF39880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861774"/>
          </a:xfrm>
        </p:spPr>
        <p:txBody>
          <a:bodyPr/>
          <a:lstStyle/>
          <a:p>
            <a:r>
              <a:rPr lang="en-US" sz="1400" i="1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1400" b="0" i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nterpolated strings </a:t>
            </a:r>
            <a:r>
              <a:rPr lang="en-US" sz="1400">
                <a:solidFill>
                  <a:srgbClr val="161616"/>
                </a:solidFill>
                <a:latin typeface="Segoe UI" panose="020B0502040204020203" pitchFamily="34" charset="0"/>
              </a:rPr>
              <a:t>can contain </a:t>
            </a:r>
            <a:r>
              <a:rPr lang="en-US" sz="1400" b="0" i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interpolation expressions</a:t>
            </a:r>
            <a:r>
              <a:rPr lang="en-US" sz="1400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which the compiler replaces with the expression results.</a:t>
            </a:r>
            <a:endParaRPr lang="en-US" sz="1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F08536-A6DD-94D6-B198-FE410C653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Verbatim strings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7C9DA7-9BB1-7E2E-6AF5-819367AE3C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861774"/>
          </a:xfrm>
        </p:spPr>
        <p:txBody>
          <a:bodyPr/>
          <a:lstStyle/>
          <a:p>
            <a:r>
              <a:rPr lang="en-US" sz="1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Verbatim string literals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are more convenient for multi-line strings, strings that contain backslash characters, or embedded double quotes. </a:t>
            </a:r>
            <a:endParaRPr lang="en-US" sz="1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E7C7F9-B493-D570-59AA-08B8A44CE5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Raw string literals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F9A37B-A08F-6209-2EC1-BD39DA0001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1077218"/>
          </a:xfrm>
        </p:spPr>
        <p:txBody>
          <a:bodyPr/>
          <a:lstStyle/>
          <a:p>
            <a:r>
              <a:rPr lang="en-US" sz="1400" b="0" i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Raw string literals </a:t>
            </a:r>
            <a:r>
              <a:rPr lang="en-US" sz="1400">
                <a:solidFill>
                  <a:srgbClr val="161616"/>
                </a:solidFill>
                <a:latin typeface="Segoe UI" panose="020B0502040204020203" pitchFamily="34" charset="0"/>
              </a:rPr>
              <a:t>are great for multi-line strings and strings with characters that require escape sequences in quoted strings. Raw string literals can be interpolated.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654693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8B30-EC60-B8C7-A057-21F50544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2C37-F2A7-BA89-D4F4-6085FC43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31" y="2014157"/>
            <a:ext cx="5607937" cy="6278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>
                <a:solidFill>
                  <a:schemeClr val="tx1"/>
                </a:solidFill>
                <a:hlinkClick r:id="rId2"/>
              </a:rPr>
              <a:t>Records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1FAA6-B6F5-C012-5F74-AD2C77C49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0919" y="2897772"/>
            <a:ext cx="5309348" cy="1766637"/>
          </a:xfrm>
        </p:spPr>
        <p:txBody>
          <a:bodyPr/>
          <a:lstStyle/>
          <a:p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simple approach to data-oriented types: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value equality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Readable </a:t>
            </a:r>
            <a:r>
              <a:rPr lang="en-US" sz="1400" b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ToString</a:t>
            </a: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Concise declaration</a:t>
            </a:r>
          </a:p>
          <a:p>
            <a:endParaRPr lang="en-US" sz="14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Suggested for structs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41756341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42909-B191-1A63-5234-CE142585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34B6-AC5A-E17E-370E-4866E112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48" y="2534662"/>
            <a:ext cx="5607937" cy="6278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0" lang="en-US" sz="4000" b="1" i="0" u="none" strike="noStrike" kern="1200" cap="none" spc="0" normalizeH="0" baseline="0" noProof="0" dirty="0">
                <a:ln w="3175"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Primary constructors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5F639-CD8F-82C5-7372-9DFFAC24FD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836" y="3418277"/>
            <a:ext cx="4831241" cy="1384995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333333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Allow concise declaration of simple types and easily grow up to traditional constructors.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333333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used with class, struct, record class and record struct. Only records expose data as properties.</a:t>
            </a:r>
            <a:endParaRPr lang="en-US" sz="1400" b="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rgbClr val="333333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(Part of record demo)</a:t>
            </a:r>
          </a:p>
        </p:txBody>
      </p:sp>
    </p:spTree>
    <p:extLst>
      <p:ext uri="{BB962C8B-B14F-4D97-AF65-F5344CB8AC3E}">
        <p14:creationId xmlns:p14="http://schemas.microsoft.com/office/powerpoint/2010/main" val="5841876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23EC434E-7C0E-B36F-5A1E-2783D38173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8025" y="3706813"/>
            <a:ext cx="6300788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2"/>
              </a:rPr>
              <a:t>Collection expressions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FA6A777-23A0-4165-3831-981FB2D9B038}"/>
              </a:ext>
            </a:extLst>
          </p:cNvPr>
          <p:cNvSpPr txBox="1">
            <a:spLocks/>
          </p:cNvSpPr>
          <p:nvPr/>
        </p:nvSpPr>
        <p:spPr>
          <a:xfrm>
            <a:off x="707668" y="4508096"/>
            <a:ext cx="6244795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2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24"/>
              </a:spcBef>
              <a:buClr>
                <a:schemeClr val="tx1"/>
              </a:buClr>
            </a:pPr>
            <a:r>
              <a:rPr lang="en-US" sz="1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Collection expressions simplify and unify initialization across our many collection types and often provide performance improvements.</a:t>
            </a:r>
          </a:p>
        </p:txBody>
      </p:sp>
    </p:spTree>
    <p:extLst>
      <p:ext uri="{BB962C8B-B14F-4D97-AF65-F5344CB8AC3E}">
        <p14:creationId xmlns:p14="http://schemas.microsoft.com/office/powerpoint/2010/main" val="777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Override1.xml><?xml version="1.0" encoding="utf-8"?>
<a:themeOverride xmlns:a="http://schemas.openxmlformats.org/drawingml/2006/main">
  <a:clrScheme name="Custom 22">
    <a:dk1>
      <a:srgbClr val="333333"/>
    </a:dk1>
    <a:lt1>
      <a:srgbClr val="FFFFFF"/>
    </a:lt1>
    <a:dk2>
      <a:srgbClr val="190449"/>
    </a:dk2>
    <a:lt2>
      <a:srgbClr val="FAFAFA"/>
    </a:lt2>
    <a:accent1>
      <a:srgbClr val="4F2BD3"/>
    </a:accent1>
    <a:accent2>
      <a:srgbClr val="D502A9"/>
    </a:accent2>
    <a:accent3>
      <a:srgbClr val="FA94A1"/>
    </a:accent3>
    <a:accent4>
      <a:srgbClr val="CB4150"/>
    </a:accent4>
    <a:accent5>
      <a:srgbClr val="E672CB"/>
    </a:accent5>
    <a:accent6>
      <a:srgbClr val="0B6BFF"/>
    </a:accent6>
    <a:hlink>
      <a:srgbClr val="502AD4"/>
    </a:hlink>
    <a:folHlink>
      <a:srgbClr val="D502A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7" ma:contentTypeDescription="Create a new document." ma:contentTypeScope="" ma:versionID="219a338b8493fe042b1e07be5701433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5063572a402c39a229534cae5511a78f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569b343d-e775-480b-9b2b-6a6986deb9b0" xsi:nil="true"/>
    <lcf76f155ced4ddcb4097134ff3c332f xmlns="569b343d-e775-480b-9b2b-6a6986deb9b0">
      <Terms xmlns="http://schemas.microsoft.com/office/infopath/2007/PartnerControls"/>
    </lcf76f155ced4ddcb4097134ff3c332f>
    <SharedWithUsers xmlns="11245976-3b4d-4794-a754-317688483df2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  <MediaLengthInSeconds xmlns="569b343d-e775-480b-9b2b-6a6986deb9b0" xsi:nil="true"/>
    <OneNoteFluid_FileOrder xmlns="569b343d-e775-480b-9b2b-6a6986deb9b0" xsi:nil="true"/>
    <Spec_x0020_Status xmlns="569b343d-e775-480b-9b2b-6a6986deb9b0">Draft</Spec_x0020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B66B-FD30-476A-AB53-5FDA4771AB6B}">
  <ds:schemaRefs>
    <ds:schemaRef ds:uri="11245976-3b4d-4794-a754-317688483df2"/>
    <ds:schemaRef ds:uri="230e9df3-be65-4c73-a93b-d1236ebd677e"/>
    <ds:schemaRef ds:uri="569b343d-e775-480b-9b2b-6a6986deb9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dcmitype/"/>
    <ds:schemaRef ds:uri="http://purl.org/dc/elements/1.1/"/>
    <ds:schemaRef ds:uri="230e9df3-be65-4c73-a93b-d1236ebd677e"/>
    <ds:schemaRef ds:uri="http://www.w3.org/XML/1998/namespace"/>
    <ds:schemaRef ds:uri="http://purl.org/dc/terms/"/>
    <ds:schemaRef ds:uri="11245976-3b4d-4794-a754-317688483df2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569b343d-e775-480b-9b2b-6a6986deb9b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</TotalTime>
  <Words>672</Words>
  <Application>Microsoft Office PowerPoint</Application>
  <PresentationFormat>Widescreen</PresentationFormat>
  <Paragraphs>73</Paragraphs>
  <Slides>14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Cascadia Code</vt:lpstr>
      <vt:lpstr>Open Sans ExtraBold</vt:lpstr>
      <vt:lpstr>Calibri</vt:lpstr>
      <vt:lpstr>Arial</vt:lpstr>
      <vt:lpstr>Segoe UI</vt:lpstr>
      <vt:lpstr>Open Sans</vt:lpstr>
      <vt:lpstr>Wingdings</vt:lpstr>
      <vt:lpstr>Segoe Sans Text ExtraBold</vt:lpstr>
      <vt:lpstr>Segoe Sans Text</vt:lpstr>
      <vt:lpstr>Azure 2023 Template</vt:lpstr>
      <vt:lpstr>C# is awesome!</vt:lpstr>
      <vt:lpstr>Agenda</vt:lpstr>
      <vt:lpstr>Pattern matching</vt:lpstr>
      <vt:lpstr>File scoped namespaces</vt:lpstr>
      <vt:lpstr>Init and required</vt:lpstr>
      <vt:lpstr>Strings</vt:lpstr>
      <vt:lpstr>Records</vt:lpstr>
      <vt:lpstr>Primary constructors</vt:lpstr>
      <vt:lpstr>Collection expressions</vt:lpstr>
      <vt:lpstr>Local Functions</vt:lpstr>
      <vt:lpstr>Using directives</vt:lpstr>
      <vt:lpstr>Resources</vt:lpstr>
      <vt:lpstr>Thank you</vt:lpstr>
      <vt:lpstr>Other slide design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Andres Pacheco</dc:creator>
  <cp:keywords/>
  <dc:description/>
  <cp:lastModifiedBy>Kathleen Dollard</cp:lastModifiedBy>
  <cp:revision>7</cp:revision>
  <cp:lastPrinted>2023-02-15T20:48:24Z</cp:lastPrinted>
  <dcterms:created xsi:type="dcterms:W3CDTF">2024-03-20T21:44:03Z</dcterms:created>
  <dcterms:modified xsi:type="dcterms:W3CDTF">2024-11-24T11:40:45Z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SetDate">
    <vt:lpwstr>2017-08-29T14:27:20.8568347-07:00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  <property fmtid="{D5CDD505-2E9C-101B-9397-08002B2CF9AE}" pid="17" name="MediaServiceImageTags">
    <vt:lpwstr/>
  </property>
  <property fmtid="{D5CDD505-2E9C-101B-9397-08002B2CF9AE}" pid="18" name="ComplianceAssetId">
    <vt:lpwstr/>
  </property>
  <property fmtid="{D5CDD505-2E9C-101B-9397-08002B2CF9AE}" pid="19" name="TriggerFlowInfo">
    <vt:lpwstr/>
  </property>
  <property fmtid="{D5CDD505-2E9C-101B-9397-08002B2CF9AE}" pid="20" name="_activity">
    <vt:lpwstr>{"FileActivityType":"9","FileActivityTimeStamp":"2024-03-20T22:56:18.820Z","FileActivityUsersOnPage":[{"DisplayName":"Andres Pacheco","Id":"anpacheco@microsoft.com"}],"FileActivityNavigationId":null}</vt:lpwstr>
  </property>
  <property fmtid="{D5CDD505-2E9C-101B-9397-08002B2CF9AE}" pid="21" name="_ExtendedDescription">
    <vt:lpwstr/>
  </property>
  <property fmtid="{D5CDD505-2E9C-101B-9397-08002B2CF9AE}" pid="22" name="Order">
    <vt:lpwstr>2610800.00000000</vt:lpwstr>
  </property>
  <property fmtid="{D5CDD505-2E9C-101B-9397-08002B2CF9AE}" pid="23" name="TaxKeyword">
    <vt:lpwstr/>
  </property>
  <property fmtid="{D5CDD505-2E9C-101B-9397-08002B2CF9AE}" pid="24" name="ContentTypeId">
    <vt:lpwstr>0x01010022F88B0CCF1BBA489747F146E6B5E06D</vt:lpwstr>
  </property>
</Properties>
</file>